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24" Target="slides/slide11.xml" Type="http://schemas.openxmlformats.org/officeDocument/2006/relationships/slide"/><Relationship Id="rId25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28LojgUM.mp4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jpeg" Type="http://schemas.openxmlformats.org/officeDocument/2006/relationships/image"/><Relationship Id="rId4" Target="../media/VAF28LojgUM.mp4" Type="http://schemas.openxmlformats.org/officeDocument/2006/relationships/video"/><Relationship Id="rId5" Target="../media/VAF28LojgUM.mp4" Type="http://schemas.microsoft.com/office/2007/relationships/media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4319139">
            <a:off x="8504835" y="-2863052"/>
            <a:ext cx="14853376" cy="15352326"/>
          </a:xfrm>
          <a:custGeom>
            <a:avLst/>
            <a:gdLst/>
            <a:ahLst/>
            <a:cxnLst/>
            <a:rect r="r" b="b" t="t" l="l"/>
            <a:pathLst>
              <a:path h="15352326" w="1485337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7150880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699" y="2789534"/>
            <a:ext cx="14540532" cy="3024499"/>
            <a:chOff x="0" y="0"/>
            <a:chExt cx="19387375" cy="403266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9387375" cy="2854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6800"/>
                </a:lnSpc>
              </a:pPr>
              <a:r>
                <a:rPr lang="en-US" sz="14000">
                  <a:solidFill>
                    <a:srgbClr val="000000"/>
                  </a:solidFill>
                  <a:latin typeface="DM Sans Bold"/>
                </a:rPr>
                <a:t>GraphQL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409942"/>
              <a:ext cx="19387375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20"/>
                </a:lnSpc>
              </a:pPr>
              <a:r>
                <a:rPr lang="en-US" sz="2800">
                  <a:solidFill>
                    <a:srgbClr val="000000"/>
                  </a:solidFill>
                  <a:latin typeface="DM Sans"/>
                </a:rPr>
                <a:t>with </a:t>
              </a:r>
              <a:r>
                <a:rPr lang="en-US" sz="2800">
                  <a:solidFill>
                    <a:srgbClr val="000000"/>
                  </a:solidFill>
                  <a:latin typeface="DM Sans Bold"/>
                </a:rPr>
                <a:t>Flutter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1028700"/>
            <a:ext cx="3338439" cy="613183"/>
          </a:xfrm>
          <a:custGeom>
            <a:avLst/>
            <a:gdLst/>
            <a:ahLst/>
            <a:cxnLst/>
            <a:rect r="r" b="b" t="t" l="l"/>
            <a:pathLst>
              <a:path h="613183" w="3338439">
                <a:moveTo>
                  <a:pt x="0" y="0"/>
                </a:moveTo>
                <a:lnTo>
                  <a:pt x="3338439" y="0"/>
                </a:lnTo>
                <a:lnTo>
                  <a:pt x="3338439" y="613183"/>
                </a:lnTo>
                <a:lnTo>
                  <a:pt x="0" y="6131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8050530"/>
            <a:ext cx="5306212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DM Sans Bold"/>
              </a:rPr>
              <a:t>Yash Dhrangdhariya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780159">
            <a:off x="7489998" y="2518329"/>
            <a:ext cx="15529570" cy="15335451"/>
          </a:xfrm>
          <a:custGeom>
            <a:avLst/>
            <a:gdLst/>
            <a:ahLst/>
            <a:cxnLst/>
            <a:rect r="r" b="b" t="t" l="l"/>
            <a:pathLst>
              <a:path h="15335451" w="15529570">
                <a:moveTo>
                  <a:pt x="0" y="0"/>
                </a:moveTo>
                <a:lnTo>
                  <a:pt x="15529570" y="0"/>
                </a:lnTo>
                <a:lnTo>
                  <a:pt x="15529570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80133" y="2697963"/>
            <a:ext cx="15327734" cy="4891073"/>
            <a:chOff x="0" y="0"/>
            <a:chExt cx="20436979" cy="652143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12839028" cy="366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DM Sans Bold"/>
                </a:rPr>
                <a:t>Have a Question in mind?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845156"/>
              <a:ext cx="12839028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Thank you for listening!</a:t>
              </a:r>
            </a:p>
          </p:txBody>
        </p:sp>
        <p:sp>
          <p:nvSpPr>
            <p:cNvPr name="AutoShape 6" id="6"/>
            <p:cNvSpPr/>
            <p:nvPr/>
          </p:nvSpPr>
          <p:spPr>
            <a:xfrm>
              <a:off x="2" y="4781540"/>
              <a:ext cx="20436975" cy="635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7420570" y="-951897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1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1" y="15644858"/>
                </a:lnTo>
                <a:lnTo>
                  <a:pt x="15136401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2608947" y="3043181"/>
            <a:ext cx="4200639" cy="420063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480133" y="3762375"/>
            <a:ext cx="9629271" cy="275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</a:rPr>
              <a:t>Let’s jump to the Demo...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194878">
            <a:off x="8687494" y="4576735"/>
            <a:ext cx="14212134" cy="14034482"/>
          </a:xfrm>
          <a:custGeom>
            <a:avLst/>
            <a:gdLst/>
            <a:ahLst/>
            <a:cxnLst/>
            <a:rect r="r" b="b" t="t" l="l"/>
            <a:pathLst>
              <a:path h="14034482" w="14212134">
                <a:moveTo>
                  <a:pt x="0" y="0"/>
                </a:moveTo>
                <a:lnTo>
                  <a:pt x="14212134" y="0"/>
                </a:lnTo>
                <a:lnTo>
                  <a:pt x="14212134" y="14034482"/>
                </a:lnTo>
                <a:lnTo>
                  <a:pt x="0" y="140344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699" y="3662652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276580" y="4815177"/>
            <a:ext cx="7867420" cy="3706494"/>
            <a:chOff x="0" y="0"/>
            <a:chExt cx="10489894" cy="494199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66675"/>
              <a:ext cx="10489894" cy="12105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GraphQL:</a:t>
              </a:r>
            </a:p>
            <a:p>
              <a:pPr algn="just" marL="949969" indent="-316656" lvl="2">
                <a:lnSpc>
                  <a:spcPts val="3080"/>
                </a:lnSpc>
                <a:buFont typeface="Arial"/>
                <a:buChar char="⚬"/>
              </a:pPr>
              <a:r>
                <a:rPr lang="en-US" sz="2200">
                  <a:solidFill>
                    <a:srgbClr val="000000"/>
                  </a:solidFill>
                  <a:latin typeface="DM Sans"/>
                </a:rPr>
                <a:t>https://graphql.org/learn/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458171"/>
              <a:ext cx="10489894" cy="34838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APIs used:</a:t>
              </a:r>
            </a:p>
            <a:p>
              <a:pPr algn="just" marL="949969" indent="-316656" lvl="2">
                <a:lnSpc>
                  <a:spcPts val="3080"/>
                </a:lnSpc>
                <a:buFont typeface="Arial"/>
                <a:buChar char="⚬"/>
              </a:pPr>
              <a:r>
                <a:rPr lang="en-US" sz="2200">
                  <a:solidFill>
                    <a:srgbClr val="000000"/>
                  </a:solidFill>
                  <a:latin typeface="DM Sans"/>
                </a:rPr>
                <a:t>https://rickandmortyapi.com/graphql</a:t>
              </a:r>
            </a:p>
            <a:p>
              <a:pPr algn="just" marL="949969" indent="-316656" lvl="2">
                <a:lnSpc>
                  <a:spcPts val="3080"/>
                </a:lnSpc>
                <a:buFont typeface="Arial"/>
                <a:buChar char="⚬"/>
              </a:pPr>
              <a:r>
                <a:rPr lang="en-US" sz="2200">
                  <a:solidFill>
                    <a:srgbClr val="000000"/>
                  </a:solidFill>
                  <a:latin typeface="DM Sans"/>
                </a:rPr>
                <a:t>https://snowtooth.moonhighway.com</a:t>
              </a:r>
            </a:p>
            <a:p>
              <a:pPr algn="just">
                <a:lnSpc>
                  <a:spcPts val="3080"/>
                </a:lnSpc>
              </a:pPr>
            </a:p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Git Repository</a:t>
              </a:r>
              <a:r>
                <a:rPr lang="en-US" sz="3000">
                  <a:solidFill>
                    <a:srgbClr val="000000"/>
                  </a:solidFill>
                  <a:latin typeface="DM Sans"/>
                </a:rPr>
                <a:t>:</a:t>
              </a:r>
            </a:p>
            <a:p>
              <a:pPr algn="just" marL="949969" indent="-316656" lvl="2">
                <a:lnSpc>
                  <a:spcPts val="3080"/>
                </a:lnSpc>
                <a:buFont typeface="Arial"/>
                <a:buChar char="⚬"/>
              </a:pPr>
              <a:r>
                <a:rPr lang="en-US" sz="2200">
                  <a:solidFill>
                    <a:srgbClr val="000000"/>
                  </a:solidFill>
                  <a:latin typeface="DM Sans"/>
                </a:rPr>
                <a:t>https://github.com/dhyash-simform/graphql_demo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276580" y="1129102"/>
            <a:ext cx="7976732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</a:rPr>
              <a:t>References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88180" y="4748502"/>
            <a:ext cx="6819953" cy="1705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DM Sans"/>
              </a:rPr>
              <a:t>Flutter GraphQL Packages:</a:t>
            </a:r>
          </a:p>
          <a:p>
            <a:pPr algn="just" marL="949969" indent="-316656" lvl="2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000"/>
                </a:solidFill>
                <a:latin typeface="DM Sans"/>
              </a:rPr>
              <a:t>graphql</a:t>
            </a:r>
          </a:p>
          <a:p>
            <a:pPr algn="just" marL="949969" indent="-316656" lvl="2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000"/>
                </a:solidFill>
                <a:latin typeface="DM Sans"/>
              </a:rPr>
              <a:t>graphql_flutter</a:t>
            </a:r>
          </a:p>
          <a:p>
            <a:pPr algn="just" marL="949969" indent="-316656" lvl="2">
              <a:lnSpc>
                <a:spcPts val="3080"/>
              </a:lnSpc>
              <a:buFont typeface="Arial"/>
              <a:buChar char="⚬"/>
            </a:pPr>
            <a:r>
              <a:rPr lang="en-US" sz="2200">
                <a:solidFill>
                  <a:srgbClr val="000000"/>
                </a:solidFill>
                <a:latin typeface="DM Sans"/>
              </a:rPr>
              <a:t>graphql_codegen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6596748" y="1348117"/>
            <a:ext cx="0" cy="7590766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143000" y="1363368"/>
            <a:ext cx="4508438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Why</a:t>
            </a:r>
          </a:p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GraphQL?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3000" y="8053682"/>
            <a:ext cx="471500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DM Sans"/>
              </a:rPr>
              <a:t>Developed by: </a:t>
            </a:r>
            <a:r>
              <a:rPr lang="en-US" sz="2499">
                <a:solidFill>
                  <a:srgbClr val="000000"/>
                </a:solidFill>
                <a:latin typeface="DM Sans Bold"/>
              </a:rPr>
              <a:t>Facebook</a:t>
            </a:r>
          </a:p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DM Sans"/>
              </a:rPr>
              <a:t>Released as </a:t>
            </a:r>
            <a:r>
              <a:rPr lang="en-US" sz="2499">
                <a:solidFill>
                  <a:srgbClr val="000000"/>
                </a:solidFill>
                <a:latin typeface="DM Sans Bold"/>
              </a:rPr>
              <a:t>Open-Source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327699" y="1372893"/>
            <a:ext cx="9817301" cy="7541214"/>
            <a:chOff x="0" y="0"/>
            <a:chExt cx="13089734" cy="1005495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3089734" cy="1676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19" indent="-302260" lvl="1">
                <a:lnSpc>
                  <a:spcPts val="335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DM Sans"/>
                </a:rPr>
                <a:t>It’s a </a:t>
              </a:r>
              <a:r>
                <a:rPr lang="en-US" sz="2799">
                  <a:solidFill>
                    <a:srgbClr val="000000"/>
                  </a:solidFill>
                  <a:latin typeface="DM Sans Bold"/>
                </a:rPr>
                <a:t>Query Language</a:t>
              </a:r>
              <a:r>
                <a:rPr lang="en-US" sz="2799">
                  <a:solidFill>
                    <a:srgbClr val="000000"/>
                  </a:solidFill>
                  <a:latin typeface="DM Sans"/>
                </a:rPr>
                <a:t> for your API. And a service-side runtime for executing those queries.​</a:t>
              </a:r>
            </a:p>
            <a:p>
              <a:pPr algn="just">
                <a:lnSpc>
                  <a:spcPts val="3359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7400651"/>
              <a:ext cx="13089734" cy="1676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19" indent="-302260" lvl="1">
                <a:lnSpc>
                  <a:spcPts val="335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DM Sans"/>
                </a:rPr>
                <a:t>The availability of </a:t>
              </a:r>
              <a:r>
                <a:rPr lang="en-US" sz="2799">
                  <a:solidFill>
                    <a:srgbClr val="000000"/>
                  </a:solidFill>
                  <a:latin typeface="DM Sans Bold"/>
                </a:rPr>
                <a:t>strongly typed</a:t>
              </a:r>
              <a:r>
                <a:rPr lang="en-US" sz="2799">
                  <a:solidFill>
                    <a:srgbClr val="000000"/>
                  </a:solidFill>
                  <a:latin typeface="DM Sans"/>
                </a:rPr>
                <a:t> fields that alerts developers to errors before running a query.​</a:t>
              </a:r>
            </a:p>
            <a:p>
              <a:pPr algn="just">
                <a:lnSpc>
                  <a:spcPts val="3359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092051"/>
              <a:ext cx="13089734" cy="2235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19" indent="-302260" lvl="1">
                <a:lnSpc>
                  <a:spcPts val="335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DM Sans"/>
                </a:rPr>
                <a:t>Query Language is specialised language used to </a:t>
              </a:r>
              <a:r>
                <a:rPr lang="en-US" sz="2799">
                  <a:solidFill>
                    <a:srgbClr val="000000"/>
                  </a:solidFill>
                  <a:latin typeface="DM Sans Bold"/>
                </a:rPr>
                <a:t>request</a:t>
              </a:r>
              <a:r>
                <a:rPr lang="en-US" sz="2799">
                  <a:solidFill>
                    <a:srgbClr val="000000"/>
                  </a:solidFill>
                  <a:latin typeface="DM Sans"/>
                </a:rPr>
                <a:t> and </a:t>
              </a:r>
              <a:r>
                <a:rPr lang="en-US" sz="2799">
                  <a:solidFill>
                    <a:srgbClr val="000000"/>
                  </a:solidFill>
                  <a:latin typeface="DM Sans Bold"/>
                </a:rPr>
                <a:t>retrieve</a:t>
              </a:r>
              <a:r>
                <a:rPr lang="en-US" sz="2799">
                  <a:solidFill>
                    <a:srgbClr val="000000"/>
                  </a:solidFill>
                  <a:latin typeface="DM Sans"/>
                </a:rPr>
                <a:t> specific information or data from a database (Ex. MongoDB). </a:t>
              </a:r>
            </a:p>
            <a:p>
              <a:pPr algn="just">
                <a:lnSpc>
                  <a:spcPts val="3359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746351"/>
              <a:ext cx="13089734" cy="2235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19" indent="-302260" lvl="1">
                <a:lnSpc>
                  <a:spcPts val="335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DM Sans"/>
                </a:rPr>
                <a:t>it's designed to </a:t>
              </a:r>
              <a:r>
                <a:rPr lang="en-US" sz="2799">
                  <a:solidFill>
                    <a:srgbClr val="000000"/>
                  </a:solidFill>
                  <a:latin typeface="DM Sans Bold"/>
                </a:rPr>
                <a:t>communicate with</a:t>
              </a:r>
              <a:r>
                <a:rPr lang="en-US" sz="2799">
                  <a:solidFill>
                    <a:srgbClr val="000000"/>
                  </a:solidFill>
                  <a:latin typeface="DM Sans"/>
                </a:rPr>
                <a:t> and </a:t>
              </a:r>
              <a:r>
                <a:rPr lang="en-US" sz="2799">
                  <a:solidFill>
                    <a:srgbClr val="000000"/>
                  </a:solidFill>
                  <a:latin typeface="DM Sans Bold"/>
                </a:rPr>
                <a:t>manipulate</a:t>
              </a:r>
              <a:r>
                <a:rPr lang="en-US" sz="2799">
                  <a:solidFill>
                    <a:srgbClr val="000000"/>
                  </a:solidFill>
                  <a:latin typeface="DM Sans"/>
                </a:rPr>
                <a:t> data by defining structured queries that specify that what data you want and how to filter or sort it.​</a:t>
              </a:r>
            </a:p>
            <a:p>
              <a:pPr algn="just">
                <a:lnSpc>
                  <a:spcPts val="3359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496151"/>
              <a:ext cx="13089734" cy="55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19" indent="-302260" lvl="1">
                <a:lnSpc>
                  <a:spcPts val="335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DM Sans"/>
                </a:rPr>
                <a:t>Companies like Facebook, Twitter, Pinterest, GitHub.​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661019" y="-4261416"/>
            <a:ext cx="8291788" cy="8229600"/>
          </a:xfrm>
          <a:custGeom>
            <a:avLst/>
            <a:gdLst/>
            <a:ahLst/>
            <a:cxnLst/>
            <a:rect r="r" b="b" t="t" l="l"/>
            <a:pathLst>
              <a:path h="8229600" w="8291788">
                <a:moveTo>
                  <a:pt x="0" y="0"/>
                </a:moveTo>
                <a:lnTo>
                  <a:pt x="8291788" y="0"/>
                </a:lnTo>
                <a:lnTo>
                  <a:pt x="829178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09573" y="1459966"/>
            <a:ext cx="6024896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</a:rPr>
              <a:t>Agenda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1409573" y="3629073"/>
            <a:ext cx="15115652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8951074" y="4508057"/>
            <a:ext cx="7574152" cy="1828800"/>
            <a:chOff x="0" y="0"/>
            <a:chExt cx="10098870" cy="24384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847725"/>
              <a:ext cx="1009887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Demo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66675"/>
              <a:ext cx="1009887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Q&amp;A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762125"/>
              <a:ext cx="10098870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References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09573" y="4508057"/>
            <a:ext cx="6024896" cy="3741534"/>
            <a:chOff x="0" y="0"/>
            <a:chExt cx="8033195" cy="498871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66675"/>
              <a:ext cx="8033195" cy="1387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Comparison of GraphQL with RestAPI​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564081"/>
              <a:ext cx="8033195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GraphQL Operations​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483637"/>
              <a:ext cx="8033195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GraphQL Structure​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3398037"/>
              <a:ext cx="8033195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GraphQL Schema​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312437"/>
              <a:ext cx="8033195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GraphQL Types​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99" y="2082863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28700" y="2416238"/>
          <a:ext cx="16230599" cy="6878512"/>
        </p:xfrm>
        <a:graphic>
          <a:graphicData uri="http://schemas.openxmlformats.org/drawingml/2006/table">
            <a:tbl>
              <a:tblPr/>
              <a:tblGrid>
                <a:gridCol w="3123650"/>
                <a:gridCol w="6553474"/>
                <a:gridCol w="6553474"/>
              </a:tblGrid>
              <a:tr h="95954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10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DM Sans Bold"/>
                        </a:rPr>
                        <a:t>GraphQL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000000"/>
                          </a:solidFill>
                          <a:latin typeface="DM Sans Bold"/>
                        </a:rPr>
                        <a:t>RestAPI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99"/>
                    </a:solidFill>
                  </a:tcPr>
                </a:tc>
              </a:tr>
              <a:tr h="9439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DM Sans"/>
                        </a:rPr>
                        <a:t>Query Flexibility</a:t>
                      </a:r>
                      <a:r>
                        <a:rPr lang="en-US" sz="1799">
                          <a:solidFill>
                            <a:srgbClr val="000000"/>
                          </a:solidFill>
                          <a:latin typeface="DM Sans Bold"/>
                        </a:rPr>
                        <a:t>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Multiple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Data Receive in Single Request.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Reduces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OF &amp; UF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Fixed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data in Single Request.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Often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OF &amp; UF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</a:tr>
              <a:tr h="9439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DM Sans"/>
                        </a:rPr>
                        <a:t>Endpoint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 Single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=&gt; Ex: "URL/graphql,".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Multiple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=&gt; Ex. GET /users, POST /users, GET /posts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</a:tr>
              <a:tr h="9439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DM Sans"/>
                        </a:rPr>
                        <a:t>Versioning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Doesn't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require versioning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Often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necessitates versioning (e.g., /v1/ or /v2/)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</a:tr>
              <a:tr h="11994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DM Sans"/>
                        </a:rPr>
                        <a:t>Caching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More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 complex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due to flexibility in query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 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More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 straightforward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because predictable results on endpoints.​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</a:tr>
              <a:tr h="9439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DM Sans"/>
                        </a:rPr>
                        <a:t>Real-time Data</a:t>
                      </a:r>
                      <a:r>
                        <a:rPr lang="en-US" sz="1799">
                          <a:solidFill>
                            <a:srgbClr val="000000"/>
                          </a:solidFill>
                          <a:latin typeface="DM Sans Bold"/>
                        </a:rPr>
                        <a:t>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Through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Subscription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Required additional technologies like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 WebSockets.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</a:tr>
              <a:tr h="9439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19"/>
                        </a:lnSpc>
                        <a:defRPr/>
                      </a:pPr>
                      <a:r>
                        <a:rPr lang="en-US" sz="1799">
                          <a:solidFill>
                            <a:srgbClr val="000000"/>
                          </a:solidFill>
                          <a:latin typeface="DM Sans"/>
                        </a:rPr>
                        <a:t>Performance</a:t>
                      </a:r>
                      <a:r>
                        <a:rPr lang="en-US" sz="1799">
                          <a:solidFill>
                            <a:srgbClr val="000000"/>
                          </a:solidFill>
                          <a:latin typeface="DM Sans Bold"/>
                        </a:rPr>
                        <a:t>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Depends on efficiency of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resolvers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and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schema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is design.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Depends on the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number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and 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 Bold"/>
                        </a:rPr>
                        <a:t>size</a:t>
                      </a:r>
                      <a:r>
                        <a:rPr lang="en-US" sz="1699">
                          <a:solidFill>
                            <a:srgbClr val="000000"/>
                          </a:solidFill>
                          <a:latin typeface="DM Sans"/>
                        </a:rPr>
                        <a:t> of requests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3E3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028700" y="982725"/>
            <a:ext cx="16230599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>
                <a:solidFill>
                  <a:srgbClr val="000000"/>
                </a:solidFill>
                <a:latin typeface="DM Sans Bold"/>
              </a:rPr>
              <a:t>Comparison of GraphQL with RestAPI​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260733" y="9580500"/>
            <a:ext cx="3998565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DM Sans Bold"/>
              </a:rPr>
              <a:t>OF</a:t>
            </a:r>
            <a:r>
              <a:rPr lang="en-US" sz="1800">
                <a:solidFill>
                  <a:srgbClr val="000000"/>
                </a:solidFill>
                <a:latin typeface="DM Sans"/>
              </a:rPr>
              <a:t>: Over Fetching, </a:t>
            </a:r>
            <a:r>
              <a:rPr lang="en-US" sz="1800">
                <a:solidFill>
                  <a:srgbClr val="000000"/>
                </a:solidFill>
                <a:latin typeface="DM Sans Bold"/>
              </a:rPr>
              <a:t>UF</a:t>
            </a:r>
            <a:r>
              <a:rPr lang="en-US" sz="1800">
                <a:solidFill>
                  <a:srgbClr val="000000"/>
                </a:solidFill>
                <a:latin typeface="DM Sans"/>
              </a:rPr>
              <a:t>: Under Fetching​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48134">
            <a:off x="-11201338" y="-2573805"/>
            <a:ext cx="15136400" cy="15644858"/>
          </a:xfrm>
          <a:custGeom>
            <a:avLst/>
            <a:gdLst/>
            <a:ahLst/>
            <a:cxnLst/>
            <a:rect r="r" b="b" t="t" l="l"/>
            <a:pathLst>
              <a:path h="15644858" w="15136400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699" y="2975865"/>
            <a:ext cx="16230600" cy="4762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99" y="827522"/>
            <a:ext cx="11491977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DM Sans Bold"/>
              </a:rPr>
              <a:t>GraphQL Operations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3747390"/>
            <a:ext cx="16230600" cy="5702563"/>
            <a:chOff x="0" y="0"/>
            <a:chExt cx="21640800" cy="760341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7327900" y="-9525"/>
              <a:ext cx="6985000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000000"/>
                  </a:solidFill>
                  <a:latin typeface="DM Sans Bold"/>
                </a:rPr>
                <a:t>Mutation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7327900" y="1214259"/>
              <a:ext cx="6985000" cy="6389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It’s used to </a:t>
              </a:r>
              <a:r>
                <a:rPr lang="en-US" sz="2499">
                  <a:solidFill>
                    <a:srgbClr val="000000"/>
                  </a:solidFill>
                  <a:latin typeface="DM Sans Bold"/>
                </a:rPr>
                <a:t>modify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 data. ​ ​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It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 allow you to specify what data you want to change and what data you want to receive in response.​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They are equivalent to the "create," "update," or "delete" operations in RESTful APIs.</a:t>
              </a:r>
            </a:p>
            <a:p>
              <a:pPr algn="just">
                <a:lnSpc>
                  <a:spcPts val="3499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4655800" y="-9525"/>
              <a:ext cx="6985000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000000"/>
                  </a:solidFill>
                  <a:latin typeface="DM Sans Bold"/>
                </a:rPr>
                <a:t>Subscription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4655800" y="1214259"/>
              <a:ext cx="6985000" cy="5220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They allow clients to subscribe to </a:t>
              </a:r>
              <a:r>
                <a:rPr lang="en-US" sz="2499">
                  <a:solidFill>
                    <a:srgbClr val="000000"/>
                  </a:solidFill>
                  <a:latin typeface="DM Sans Bold"/>
                </a:rPr>
                <a:t>real-time updates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 from the server. ​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When something changes on the server, such as new data being added, a subscription pushes that data to the clients that are subscribed to it. ​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6985000" cy="72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000000"/>
                  </a:solidFill>
                  <a:latin typeface="DM Sans Bold"/>
                </a:rPr>
                <a:t>Query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214259"/>
              <a:ext cx="6985000" cy="5804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It’s used to </a:t>
              </a:r>
              <a:r>
                <a:rPr lang="en-US" sz="2499">
                  <a:solidFill>
                    <a:srgbClr val="000000"/>
                  </a:solidFill>
                  <a:latin typeface="DM Sans Bold"/>
                </a:rPr>
                <a:t>retrieve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 data.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In the query y</a:t>
              </a:r>
              <a:r>
                <a:rPr lang="en-US" sz="2499">
                  <a:solidFill>
                    <a:srgbClr val="000000"/>
                  </a:solidFill>
                  <a:latin typeface="DM Sans"/>
                </a:rPr>
                <a:t>ou define the structure of the data you need in the query, and the server returns the exact data you requested. </a:t>
              </a:r>
            </a:p>
            <a:p>
              <a:pPr algn="just">
                <a:lnSpc>
                  <a:spcPts val="3499"/>
                </a:lnSpc>
              </a:pPr>
            </a:p>
            <a:p>
              <a:pPr algn="just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DM Sans"/>
                </a:rPr>
                <a:t>GraphQL queries are executed in a "get" fashion.​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32206"/>
            <a:ext cx="7315200" cy="8222587"/>
            <a:chOff x="0" y="0"/>
            <a:chExt cx="9753600" cy="1096345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304629"/>
              <a:ext cx="9753600" cy="66588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21" indent="-302261" lvl="1">
                <a:lnSpc>
                  <a:spcPts val="4480"/>
                </a:lnSpc>
                <a:buFont typeface="Arial"/>
                <a:buChar char="•"/>
              </a:pPr>
              <a:r>
                <a:rPr lang="en-US" sz="2800">
                  <a:solidFill>
                    <a:srgbClr val="000000"/>
                  </a:solidFill>
                  <a:latin typeface="DM Sans"/>
                </a:rPr>
                <a:t>GraphQL query has a specific structure that consists of various components. </a:t>
              </a:r>
            </a:p>
            <a:p>
              <a:pPr algn="just" marL="1209042" indent="-403014" lvl="2">
                <a:lnSpc>
                  <a:spcPts val="4480"/>
                </a:lnSpc>
                <a:buFont typeface="Arial"/>
                <a:buChar char="⚬"/>
              </a:pPr>
              <a:r>
                <a:rPr lang="en-US" sz="2800">
                  <a:solidFill>
                    <a:srgbClr val="000000"/>
                  </a:solidFill>
                  <a:latin typeface="DM Sans Bold"/>
                </a:rPr>
                <a:t>Operation Type​</a:t>
              </a:r>
            </a:p>
            <a:p>
              <a:pPr algn="just" marL="1209042" indent="-403014" lvl="2">
                <a:lnSpc>
                  <a:spcPts val="4480"/>
                </a:lnSpc>
                <a:buFont typeface="Arial"/>
                <a:buChar char="⚬"/>
              </a:pPr>
              <a:r>
                <a:rPr lang="en-US" sz="2800">
                  <a:solidFill>
                    <a:srgbClr val="000000"/>
                  </a:solidFill>
                  <a:latin typeface="DM Sans Bold"/>
                </a:rPr>
                <a:t>Selection Set​</a:t>
              </a:r>
            </a:p>
            <a:p>
              <a:pPr algn="just" marL="1209042" indent="-403014" lvl="2">
                <a:lnSpc>
                  <a:spcPts val="4480"/>
                </a:lnSpc>
                <a:buFont typeface="Arial"/>
                <a:buChar char="⚬"/>
              </a:pPr>
              <a:r>
                <a:rPr lang="en-US" sz="2800">
                  <a:solidFill>
                    <a:srgbClr val="000000"/>
                  </a:solidFill>
                  <a:latin typeface="DM Sans Bold"/>
                </a:rPr>
                <a:t>Nested Fields​</a:t>
              </a:r>
            </a:p>
            <a:p>
              <a:pPr algn="just" marL="1209042" indent="-403014" lvl="2">
                <a:lnSpc>
                  <a:spcPts val="4480"/>
                </a:lnSpc>
                <a:buFont typeface="Arial"/>
                <a:buChar char="⚬"/>
              </a:pPr>
              <a:r>
                <a:rPr lang="en-US" sz="2800">
                  <a:solidFill>
                    <a:srgbClr val="000000"/>
                  </a:solidFill>
                  <a:latin typeface="DM Sans Bold"/>
                </a:rPr>
                <a:t>Arguments</a:t>
              </a:r>
              <a:r>
                <a:rPr lang="en-US" sz="2800">
                  <a:solidFill>
                    <a:srgbClr val="000000"/>
                  </a:solidFill>
                  <a:latin typeface="DM Sans"/>
                </a:rPr>
                <a:t>​</a:t>
              </a:r>
            </a:p>
            <a:p>
              <a:pPr algn="just" marL="1209042" indent="-403014" lvl="2">
                <a:lnSpc>
                  <a:spcPts val="4480"/>
                </a:lnSpc>
                <a:buFont typeface="Arial"/>
                <a:buChar char="⚬"/>
              </a:pPr>
              <a:r>
                <a:rPr lang="en-US" sz="2800">
                  <a:solidFill>
                    <a:srgbClr val="000000"/>
                  </a:solidFill>
                  <a:latin typeface="DM Sans Bold"/>
                </a:rPr>
                <a:t>Variables</a:t>
              </a:r>
              <a:r>
                <a:rPr lang="en-US" sz="2800">
                  <a:solidFill>
                    <a:srgbClr val="000000"/>
                  </a:solidFill>
                  <a:latin typeface="DM Sans"/>
                </a:rPr>
                <a:t>​</a:t>
              </a:r>
            </a:p>
            <a:p>
              <a:pPr algn="just" marL="1209042" indent="-403014" lvl="2">
                <a:lnSpc>
                  <a:spcPts val="4480"/>
                </a:lnSpc>
                <a:buFont typeface="Arial"/>
                <a:buChar char="⚬"/>
              </a:pPr>
              <a:r>
                <a:rPr lang="en-US" sz="2800">
                  <a:solidFill>
                    <a:srgbClr val="000000"/>
                  </a:solidFill>
                  <a:latin typeface="DM Sans Bold"/>
                </a:rPr>
                <a:t>Aliases</a:t>
              </a:r>
              <a:r>
                <a:rPr lang="en-US" sz="2800">
                  <a:solidFill>
                    <a:srgbClr val="000000"/>
                  </a:solidFill>
                  <a:latin typeface="DM Sans"/>
                </a:rPr>
                <a:t>​</a:t>
              </a:r>
            </a:p>
            <a:p>
              <a:pPr algn="just" marL="1209042" indent="-403014" lvl="2">
                <a:lnSpc>
                  <a:spcPts val="4480"/>
                </a:lnSpc>
                <a:buFont typeface="Arial"/>
                <a:buChar char="⚬"/>
              </a:pPr>
              <a:r>
                <a:rPr lang="en-US" sz="2800">
                  <a:solidFill>
                    <a:srgbClr val="000000"/>
                  </a:solidFill>
                  <a:latin typeface="DM Sans Bold"/>
                </a:rPr>
                <a:t>Fragments</a:t>
              </a:r>
              <a:r>
                <a:rPr lang="en-US" sz="2800">
                  <a:solidFill>
                    <a:srgbClr val="000000"/>
                  </a:solidFill>
                  <a:latin typeface="DM Sans"/>
                </a:rPr>
                <a:t>​​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9525"/>
              <a:ext cx="9753600" cy="366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DM Sans Bold"/>
                </a:rPr>
                <a:t>GraphQL Structure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373529" y="0"/>
            <a:ext cx="8914471" cy="10287000"/>
          </a:xfrm>
          <a:custGeom>
            <a:avLst/>
            <a:gdLst/>
            <a:ahLst/>
            <a:cxnLst/>
            <a:rect r="r" b="b" t="t" l="l"/>
            <a:pathLst>
              <a:path h="10287000" w="8914471">
                <a:moveTo>
                  <a:pt x="0" y="0"/>
                </a:moveTo>
                <a:lnTo>
                  <a:pt x="8914471" y="0"/>
                </a:lnTo>
                <a:lnTo>
                  <a:pt x="89144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390" t="0" r="-1339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73529" y="0"/>
            <a:ext cx="8914471" cy="10287000"/>
          </a:xfrm>
          <a:custGeom>
            <a:avLst/>
            <a:gdLst/>
            <a:ahLst/>
            <a:cxnLst/>
            <a:rect r="r" b="b" t="t" l="l"/>
            <a:pathLst>
              <a:path h="10287000" w="8914471">
                <a:moveTo>
                  <a:pt x="0" y="0"/>
                </a:moveTo>
                <a:lnTo>
                  <a:pt x="8914471" y="0"/>
                </a:lnTo>
                <a:lnTo>
                  <a:pt x="89144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64" t="-7748" r="-7347" b="-74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59804"/>
            <a:ext cx="7315200" cy="8567392"/>
            <a:chOff x="0" y="0"/>
            <a:chExt cx="9753600" cy="1142318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4314154"/>
              <a:ext cx="9753600" cy="71090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74984" indent="-237492" lvl="1">
                <a:lnSpc>
                  <a:spcPts val="352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DM Sans"/>
                </a:rPr>
                <a:t>It defines the structure of the data that can be </a:t>
              </a:r>
              <a:r>
                <a:rPr lang="en-US" sz="2200">
                  <a:solidFill>
                    <a:srgbClr val="000000"/>
                  </a:solidFill>
                  <a:latin typeface="DM Sans Bold"/>
                </a:rPr>
                <a:t>queried</a:t>
              </a:r>
              <a:r>
                <a:rPr lang="en-US" sz="2200">
                  <a:solidFill>
                    <a:srgbClr val="000000"/>
                  </a:solidFill>
                  <a:latin typeface="DM Sans"/>
                </a:rPr>
                <a:t> or </a:t>
              </a:r>
              <a:r>
                <a:rPr lang="en-US" sz="2200">
                  <a:solidFill>
                    <a:srgbClr val="000000"/>
                  </a:solidFill>
                  <a:latin typeface="DM Sans Bold"/>
                </a:rPr>
                <a:t>mutated</a:t>
              </a:r>
              <a:r>
                <a:rPr lang="en-US" sz="2200">
                  <a:solidFill>
                    <a:srgbClr val="000000"/>
                  </a:solidFill>
                  <a:latin typeface="DM Sans"/>
                </a:rPr>
                <a:t>.​</a:t>
              </a:r>
            </a:p>
            <a:p>
              <a:pPr algn="just" marL="496574" indent="-248287" lvl="1">
                <a:lnSpc>
                  <a:spcPts val="3680"/>
                </a:lnSpc>
                <a:buFont typeface="Arial"/>
                <a:buChar char="•"/>
              </a:pPr>
              <a:r>
                <a:rPr lang="en-US" sz="2300">
                  <a:solidFill>
                    <a:srgbClr val="000000"/>
                  </a:solidFill>
                  <a:latin typeface="DM Sans"/>
                </a:rPr>
                <a:t>​​The schema serves as a </a:t>
              </a:r>
              <a:r>
                <a:rPr lang="en-US" sz="2300">
                  <a:solidFill>
                    <a:srgbClr val="000000"/>
                  </a:solidFill>
                  <a:latin typeface="DM Sans Bold"/>
                </a:rPr>
                <a:t>contract</a:t>
              </a:r>
              <a:r>
                <a:rPr lang="en-US" sz="2300">
                  <a:solidFill>
                    <a:srgbClr val="000000"/>
                  </a:solidFill>
                  <a:latin typeface="DM Sans"/>
                </a:rPr>
                <a:t> between the </a:t>
              </a:r>
              <a:r>
                <a:rPr lang="en-US" sz="2300">
                  <a:solidFill>
                    <a:srgbClr val="000000"/>
                  </a:solidFill>
                  <a:latin typeface="DM Sans Bold"/>
                </a:rPr>
                <a:t>client</a:t>
              </a:r>
              <a:r>
                <a:rPr lang="en-US" sz="2300">
                  <a:solidFill>
                    <a:srgbClr val="000000"/>
                  </a:solidFill>
                  <a:latin typeface="DM Sans"/>
                </a:rPr>
                <a:t> and the </a:t>
              </a:r>
              <a:r>
                <a:rPr lang="en-US" sz="2300">
                  <a:solidFill>
                    <a:srgbClr val="000000"/>
                  </a:solidFill>
                  <a:latin typeface="DM Sans Bold"/>
                </a:rPr>
                <a:t>server</a:t>
              </a:r>
              <a:r>
                <a:rPr lang="en-US" sz="2300">
                  <a:solidFill>
                    <a:srgbClr val="000000"/>
                  </a:solidFill>
                  <a:latin typeface="DM Sans"/>
                </a:rPr>
                <a:t>, specifying the available types of data and the operations that can be performed on them.​</a:t>
              </a:r>
            </a:p>
            <a:p>
              <a:pPr algn="just" marL="474984" indent="-237492" lvl="1">
                <a:lnSpc>
                  <a:spcPts val="3520"/>
                </a:lnSpc>
                <a:buFont typeface="Arial"/>
                <a:buChar char="•"/>
              </a:pPr>
              <a:r>
                <a:rPr lang="en-US" sz="2200">
                  <a:solidFill>
                    <a:srgbClr val="000000"/>
                  </a:solidFill>
                  <a:latin typeface="DM Sans"/>
                </a:rPr>
                <a:t>In GraphQL Schemas are often defined using a human-readable Schema Definition Language (</a:t>
              </a:r>
              <a:r>
                <a:rPr lang="en-US" sz="2200">
                  <a:solidFill>
                    <a:srgbClr val="000000"/>
                  </a:solidFill>
                  <a:latin typeface="DM Sans Bold"/>
                </a:rPr>
                <a:t>SDL</a:t>
              </a:r>
              <a:r>
                <a:rPr lang="en-US" sz="2200">
                  <a:solidFill>
                    <a:srgbClr val="000000"/>
                  </a:solidFill>
                  <a:latin typeface="DM Sans"/>
                </a:rPr>
                <a:t>).​</a:t>
              </a:r>
            </a:p>
            <a:p>
              <a:pPr algn="just">
                <a:lnSpc>
                  <a:spcPts val="3520"/>
                </a:lnSpc>
              </a:pPr>
            </a:p>
            <a:p>
              <a:pPr algn="just">
                <a:lnSpc>
                  <a:spcPts val="3520"/>
                </a:lnSpc>
              </a:pPr>
              <a:r>
                <a:rPr lang="en-US" sz="2200">
                  <a:solidFill>
                    <a:srgbClr val="000000"/>
                  </a:solidFill>
                  <a:latin typeface="DM Sans Bold"/>
                </a:rPr>
                <a:t>Schema Definition Language</a:t>
              </a:r>
              <a:r>
                <a:rPr lang="en-US" sz="2200">
                  <a:solidFill>
                    <a:srgbClr val="000000"/>
                  </a:solidFill>
                  <a:latin typeface="DM Sans"/>
                </a:rPr>
                <a:t> (SDL): The SDL is a concise way to declare types, their fields, and relationships.​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9525"/>
              <a:ext cx="9753600" cy="366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DM Sans Bold"/>
                </a:rPr>
                <a:t>GraphQL Schema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412404">
            <a:off x="5943841" y="6774515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-5400000">
            <a:off x="6873687" y="5138738"/>
            <a:ext cx="7340687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79865" y="1917613"/>
            <a:ext cx="7764135" cy="4826000"/>
            <a:chOff x="0" y="0"/>
            <a:chExt cx="10352180" cy="643466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0352180" cy="3667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000000"/>
                  </a:solidFill>
                  <a:latin typeface="DM Sans Bold"/>
                </a:rPr>
                <a:t>GraphQL</a:t>
              </a:r>
            </a:p>
            <a:p>
              <a:pPr>
                <a:lnSpc>
                  <a:spcPts val="10800"/>
                </a:lnSpc>
                <a:spcBef>
                  <a:spcPct val="0"/>
                </a:spcBef>
              </a:pPr>
              <a:r>
                <a:rPr lang="en-US" sz="9000">
                  <a:solidFill>
                    <a:srgbClr val="000000"/>
                  </a:solidFill>
                  <a:latin typeface="DM Sans Bold"/>
                </a:rPr>
                <a:t>Types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335992"/>
              <a:ext cx="10352180" cy="2098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200"/>
                </a:lnSpc>
              </a:pPr>
              <a:r>
                <a:rPr lang="en-US" sz="3000">
                  <a:solidFill>
                    <a:srgbClr val="000000"/>
                  </a:solidFill>
                  <a:latin typeface="DM Sans"/>
                </a:rPr>
                <a:t>Schemas are composed of various types. Where Types represent different kinds of data that can be queried or mutated.​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1939443" y="2098500"/>
            <a:ext cx="4591617" cy="3961393"/>
            <a:chOff x="0" y="0"/>
            <a:chExt cx="6122156" cy="528185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525"/>
              <a:ext cx="6122156" cy="1431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000000"/>
                  </a:solidFill>
                  <a:latin typeface="DM Sans Bold"/>
                </a:rPr>
                <a:t>There are three main categories of types: ​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169934"/>
              <a:ext cx="6122156" cy="31119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04518" indent="-302259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DM Sans Bold"/>
                </a:rPr>
                <a:t>Scalar</a:t>
              </a:r>
              <a:r>
                <a:rPr lang="en-US" sz="2799">
                  <a:solidFill>
                    <a:srgbClr val="000000"/>
                  </a:solidFill>
                  <a:latin typeface="DM Sans"/>
                </a:rPr>
                <a:t> Type</a:t>
              </a:r>
            </a:p>
            <a:p>
              <a:pPr>
                <a:lnSpc>
                  <a:spcPts val="3499"/>
                </a:lnSpc>
              </a:pPr>
            </a:p>
            <a:p>
              <a:pPr marL="604518" indent="-302259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DM Sans Bold"/>
                </a:rPr>
                <a:t>Object</a:t>
              </a:r>
              <a:r>
                <a:rPr lang="en-US" sz="2799">
                  <a:solidFill>
                    <a:srgbClr val="000000"/>
                  </a:solidFill>
                  <a:latin typeface="DM Sans"/>
                </a:rPr>
                <a:t> Type</a:t>
              </a:r>
            </a:p>
            <a:p>
              <a:pPr>
                <a:lnSpc>
                  <a:spcPts val="3499"/>
                </a:lnSpc>
              </a:pPr>
            </a:p>
            <a:p>
              <a:pPr algn="l" marL="604518" indent="-302259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DM Sans Bold"/>
                </a:rPr>
                <a:t>Root</a:t>
              </a:r>
              <a:r>
                <a:rPr lang="en-US" sz="2799">
                  <a:solidFill>
                    <a:srgbClr val="000000"/>
                  </a:solidFill>
                  <a:latin typeface="DM Sans"/>
                </a:rPr>
                <a:t> Type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73529" y="0"/>
            <a:ext cx="8914471" cy="10287000"/>
          </a:xfrm>
          <a:custGeom>
            <a:avLst/>
            <a:gdLst/>
            <a:ahLst/>
            <a:cxnLst/>
            <a:rect r="r" b="b" t="t" l="l"/>
            <a:pathLst>
              <a:path h="10287000" w="8914471">
                <a:moveTo>
                  <a:pt x="0" y="0"/>
                </a:moveTo>
                <a:lnTo>
                  <a:pt x="8914471" y="0"/>
                </a:lnTo>
                <a:lnTo>
                  <a:pt x="89144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28" t="0" r="-9963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90867"/>
            <a:ext cx="7315200" cy="9010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59"/>
              </a:lnSpc>
            </a:pPr>
            <a:r>
              <a:rPr lang="en-US" sz="2599">
                <a:solidFill>
                  <a:srgbClr val="000000"/>
                </a:solidFill>
                <a:latin typeface="DM Sans Bold"/>
              </a:rPr>
              <a:t>Scalar Types:​</a:t>
            </a:r>
          </a:p>
          <a:p>
            <a:pPr algn="just" marL="496569" indent="-248284" lvl="1">
              <a:lnSpc>
                <a:spcPts val="367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DM Sans"/>
              </a:rPr>
              <a:t>These are single-value types, such as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Int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String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Boolean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Float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, and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ID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,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Custom Scalar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. ​</a:t>
            </a:r>
          </a:p>
          <a:p>
            <a:pPr algn="just">
              <a:lnSpc>
                <a:spcPts val="3679"/>
              </a:lnSpc>
            </a:pPr>
          </a:p>
          <a:p>
            <a:pPr algn="just">
              <a:lnSpc>
                <a:spcPts val="4159"/>
              </a:lnSpc>
            </a:pPr>
            <a:r>
              <a:rPr lang="en-US" sz="2599">
                <a:solidFill>
                  <a:srgbClr val="000000"/>
                </a:solidFill>
                <a:latin typeface="DM Sans Bold"/>
              </a:rPr>
              <a:t> Object Types:​</a:t>
            </a:r>
          </a:p>
          <a:p>
            <a:pPr algn="just" marL="496569" indent="-248284" lvl="1">
              <a:lnSpc>
                <a:spcPts val="367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DM Sans"/>
              </a:rPr>
              <a:t>Object types define complex,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structured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 data with multiple fields.​</a:t>
            </a:r>
          </a:p>
          <a:p>
            <a:pPr algn="just" marL="993138" indent="-331046" lvl="2">
              <a:lnSpc>
                <a:spcPts val="3679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DM Sans Bold"/>
              </a:rPr>
              <a:t>Fields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: ​Fields have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names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 and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types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.</a:t>
            </a:r>
          </a:p>
          <a:p>
            <a:pPr algn="just" marL="993138" indent="-331046" lvl="2">
              <a:lnSpc>
                <a:spcPts val="3679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DM Sans"/>
              </a:rPr>
              <a:t>(Example: Scalar, Object, List of values)</a:t>
            </a:r>
          </a:p>
          <a:p>
            <a:pPr algn="just" marL="993138" indent="-331046" lvl="2">
              <a:lnSpc>
                <a:spcPts val="3679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DM Sans"/>
              </a:rPr>
              <a:t>Fields are queried within an object type. </a:t>
            </a:r>
          </a:p>
          <a:p>
            <a:pPr algn="just">
              <a:lnSpc>
                <a:spcPts val="3679"/>
              </a:lnSpc>
            </a:pPr>
          </a:p>
          <a:p>
            <a:pPr algn="just">
              <a:lnSpc>
                <a:spcPts val="4159"/>
              </a:lnSpc>
            </a:pPr>
            <a:r>
              <a:rPr lang="en-US" sz="2599">
                <a:solidFill>
                  <a:srgbClr val="000000"/>
                </a:solidFill>
                <a:latin typeface="DM Sans Bold"/>
              </a:rPr>
              <a:t>Root Types:​</a:t>
            </a:r>
          </a:p>
          <a:p>
            <a:pPr algn="just" marL="496569" indent="-248284" lvl="1">
              <a:lnSpc>
                <a:spcPts val="367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DM Sans"/>
              </a:rPr>
              <a:t>It's an entry point of GraphQL Schema.​</a:t>
            </a:r>
          </a:p>
          <a:p>
            <a:pPr algn="just" marL="496569" indent="-248284" lvl="1">
              <a:lnSpc>
                <a:spcPts val="367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DM Sans"/>
              </a:rPr>
              <a:t>A GraphQL schema typically has </a:t>
            </a:r>
            <a:r>
              <a:rPr lang="en-US" sz="2299">
                <a:solidFill>
                  <a:srgbClr val="000000"/>
                </a:solidFill>
                <a:latin typeface="DM Sans Bold"/>
              </a:rPr>
              <a:t>Three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 root types</a:t>
            </a:r>
          </a:p>
          <a:p>
            <a:pPr algn="just" marL="993138" indent="-331046" lvl="2">
              <a:lnSpc>
                <a:spcPts val="3679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DM Sans Bold"/>
              </a:rPr>
              <a:t>Query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 Type</a:t>
            </a:r>
          </a:p>
          <a:p>
            <a:pPr algn="just" marL="993138" indent="-331046" lvl="2">
              <a:lnSpc>
                <a:spcPts val="3679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DM Sans Bold"/>
              </a:rPr>
              <a:t>Mutation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 Type</a:t>
            </a:r>
          </a:p>
          <a:p>
            <a:pPr algn="just" marL="993138" indent="-331046" lvl="2">
              <a:lnSpc>
                <a:spcPts val="3679"/>
              </a:lnSpc>
              <a:buFont typeface="Arial"/>
              <a:buChar char="⚬"/>
            </a:pPr>
            <a:r>
              <a:rPr lang="en-US" sz="2299">
                <a:solidFill>
                  <a:srgbClr val="000000"/>
                </a:solidFill>
                <a:latin typeface="DM Sans Bold"/>
              </a:rPr>
              <a:t>Subscription</a:t>
            </a:r>
            <a:r>
              <a:rPr lang="en-US" sz="2299">
                <a:solidFill>
                  <a:srgbClr val="000000"/>
                </a:solidFill>
                <a:latin typeface="DM Sans"/>
              </a:rPr>
              <a:t> Type.</a:t>
            </a:r>
          </a:p>
          <a:p>
            <a:pPr algn="just" marL="496569" indent="-248284" lvl="1">
              <a:lnSpc>
                <a:spcPts val="367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DM Sans"/>
              </a:rPr>
              <a:t>Each root type corresponds to a fundamental operation.​​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DAF21Be9k7A</dc:identifier>
  <dcterms:modified xsi:type="dcterms:W3CDTF">2011-08-01T06:04:30Z</dcterms:modified>
  <cp:revision>1</cp:revision>
  <dc:title>GraphQL with Flutter Session | Simform</dc:title>
</cp:coreProperties>
</file>

<file path=docProps/thumbnail.jpeg>
</file>